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8"/>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5" r:id="rId25"/>
    <p:sldId id="2067" r:id="rId26"/>
    <p:sldId id="2057" r:id="rId27"/>
  </p:sldIdLst>
  <p:sldSz cx="11522075" cy="6484938"/>
  <p:notesSz cx="7315200" cy="12344400"/>
  <p:embeddedFontLst>
    <p:embeddedFont>
      <p:font typeface="Calibri" panose="020F0502020204030204" pitchFamily="34" charset="0"/>
      <p:regular r:id="rId29"/>
      <p:bold r:id="rId30"/>
      <p:italic r:id="rId31"/>
      <p:boldItalic r:id="rId32"/>
    </p:embeddedFont>
    <p:embeddedFont>
      <p:font typeface="FlexoSoft" panose="020B060402020202020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Montserrat Light" panose="00000400000000000000" pitchFamily="2" charset="0"/>
      <p:regular r:id="rId41"/>
      <p:italic r:id="rId42"/>
    </p:embeddedFont>
    <p:embeddedFont>
      <p:font typeface="Montserrat SemiBold" panose="00000700000000000000" pitchFamily="2" charset="0"/>
      <p:bold r:id="rId43"/>
      <p:boldItalic r:id="rId44"/>
    </p:embeddedFont>
    <p:embeddedFont>
      <p:font typeface="Open Sans" panose="020B0606030504020204" pitchFamily="34" charset="0"/>
      <p:regular r:id="rId45"/>
      <p:bold r:id="rId46"/>
      <p:italic r:id="rId47"/>
      <p:boldItalic r:id="rId48"/>
    </p:embeddedFont>
    <p:embeddedFont>
      <p:font typeface="Wingdings 2" panose="05020102010507070707" pitchFamily="18" charset="2"/>
      <p:regular r:id="rId49"/>
    </p:embeddedFont>
  </p:embeddedFontLst>
  <p:custDataLst>
    <p:tags r:id="rId5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2CC40D-97D3-4F7D-9D76-D5107F3005F0}" v="359" dt="2023-06-29T12:55:37.42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2" autoAdjust="0"/>
    <p:restoredTop sz="94694"/>
  </p:normalViewPr>
  <p:slideViewPr>
    <p:cSldViewPr snapToGrid="0">
      <p:cViewPr varScale="1">
        <p:scale>
          <a:sx n="116" d="100"/>
          <a:sy n="116" d="100"/>
        </p:scale>
        <p:origin x="342" y="-13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02.10.2023</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57.png"/><Relationship Id="rId26" Type="http://schemas.openxmlformats.org/officeDocument/2006/relationships/image" Target="../media/image77.png"/><Relationship Id="rId39" Type="http://schemas.openxmlformats.org/officeDocument/2006/relationships/image" Target="../media/image55.png"/><Relationship Id="rId21" Type="http://schemas.openxmlformats.org/officeDocument/2006/relationships/image" Target="../media/image72.svg"/><Relationship Id="rId34" Type="http://schemas.openxmlformats.org/officeDocument/2006/relationships/image" Target="../media/image83.png"/><Relationship Id="rId42" Type="http://schemas.openxmlformats.org/officeDocument/2006/relationships/image" Target="../media/image49.png"/><Relationship Id="rId47" Type="http://schemas.openxmlformats.org/officeDocument/2006/relationships/image" Target="../media/image90.png"/><Relationship Id="rId50" Type="http://schemas.openxmlformats.org/officeDocument/2006/relationships/image" Target="../media/image93.png"/><Relationship Id="rId55" Type="http://schemas.openxmlformats.org/officeDocument/2006/relationships/image" Target="../media/image97.png"/><Relationship Id="rId63" Type="http://schemas.openxmlformats.org/officeDocument/2006/relationships/image" Target="../media/image105.png"/><Relationship Id="rId68" Type="http://schemas.openxmlformats.org/officeDocument/2006/relationships/image" Target="../media/image108.png"/><Relationship Id="rId76" Type="http://schemas.openxmlformats.org/officeDocument/2006/relationships/image" Target="../media/image116.png"/><Relationship Id="rId84" Type="http://schemas.openxmlformats.org/officeDocument/2006/relationships/image" Target="../media/image123.jpg"/><Relationship Id="rId7" Type="http://schemas.openxmlformats.org/officeDocument/2006/relationships/image" Target="../media/image53.png"/><Relationship Id="rId71" Type="http://schemas.openxmlformats.org/officeDocument/2006/relationships/image" Target="../media/image111.png"/><Relationship Id="rId2" Type="http://schemas.openxmlformats.org/officeDocument/2006/relationships/slideLayout" Target="../slideLayouts/slideLayout3.xml"/><Relationship Id="rId16" Type="http://schemas.openxmlformats.org/officeDocument/2006/relationships/image" Target="../media/image50.png"/><Relationship Id="rId29" Type="http://schemas.openxmlformats.org/officeDocument/2006/relationships/image" Target="../media/image80.png"/><Relationship Id="rId11" Type="http://schemas.openxmlformats.org/officeDocument/2006/relationships/image" Target="../media/image65.png"/><Relationship Id="rId24" Type="http://schemas.openxmlformats.org/officeDocument/2006/relationships/image" Target="../media/image75.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41.png"/><Relationship Id="rId45" Type="http://schemas.openxmlformats.org/officeDocument/2006/relationships/image" Target="../media/image88.png"/><Relationship Id="rId53" Type="http://schemas.openxmlformats.org/officeDocument/2006/relationships/image" Target="../media/image95.png"/><Relationship Id="rId58" Type="http://schemas.openxmlformats.org/officeDocument/2006/relationships/image" Target="../media/image100.png"/><Relationship Id="rId66" Type="http://schemas.openxmlformats.org/officeDocument/2006/relationships/image" Target="../media/image42.png"/><Relationship Id="rId74" Type="http://schemas.openxmlformats.org/officeDocument/2006/relationships/image" Target="../media/image114.png"/><Relationship Id="rId79" Type="http://schemas.openxmlformats.org/officeDocument/2006/relationships/image" Target="../media/image46.png"/><Relationship Id="rId87" Type="http://schemas.openxmlformats.org/officeDocument/2006/relationships/image" Target="../media/image126.png"/><Relationship Id="rId5" Type="http://schemas.openxmlformats.org/officeDocument/2006/relationships/image" Target="../media/image27.png"/><Relationship Id="rId61" Type="http://schemas.openxmlformats.org/officeDocument/2006/relationships/image" Target="../media/image103.png"/><Relationship Id="rId82" Type="http://schemas.openxmlformats.org/officeDocument/2006/relationships/image" Target="../media/image121.png"/><Relationship Id="rId19" Type="http://schemas.openxmlformats.org/officeDocument/2006/relationships/image" Target="../media/image70.png"/><Relationship Id="rId4" Type="http://schemas.openxmlformats.org/officeDocument/2006/relationships/image" Target="../media/image7.emf"/><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47.png"/><Relationship Id="rId35" Type="http://schemas.openxmlformats.org/officeDocument/2006/relationships/image" Target="../media/image84.png"/><Relationship Id="rId43" Type="http://schemas.openxmlformats.org/officeDocument/2006/relationships/image" Target="../media/image52.png"/><Relationship Id="rId48" Type="http://schemas.openxmlformats.org/officeDocument/2006/relationships/image" Target="../media/image91.png"/><Relationship Id="rId56" Type="http://schemas.openxmlformats.org/officeDocument/2006/relationships/image" Target="../media/image98.png"/><Relationship Id="rId64" Type="http://schemas.openxmlformats.org/officeDocument/2006/relationships/image" Target="../media/image106.png"/><Relationship Id="rId69" Type="http://schemas.openxmlformats.org/officeDocument/2006/relationships/image" Target="../media/image109.png"/><Relationship Id="rId77" Type="http://schemas.openxmlformats.org/officeDocument/2006/relationships/image" Target="../media/image117.png"/><Relationship Id="rId8" Type="http://schemas.openxmlformats.org/officeDocument/2006/relationships/image" Target="../media/image60.png"/><Relationship Id="rId51" Type="http://schemas.openxmlformats.org/officeDocument/2006/relationships/image" Target="../media/image94.png"/><Relationship Id="rId72" Type="http://schemas.openxmlformats.org/officeDocument/2006/relationships/image" Target="../media/image112.png"/><Relationship Id="rId80" Type="http://schemas.openxmlformats.org/officeDocument/2006/relationships/image" Target="../media/image119.png"/><Relationship Id="rId85" Type="http://schemas.openxmlformats.org/officeDocument/2006/relationships/image" Target="../media/image124.png"/><Relationship Id="rId3" Type="http://schemas.openxmlformats.org/officeDocument/2006/relationships/oleObject" Target="../embeddings/oleObject20.bin"/><Relationship Id="rId12" Type="http://schemas.openxmlformats.org/officeDocument/2006/relationships/image" Target="../media/image66.png"/><Relationship Id="rId17" Type="http://schemas.openxmlformats.org/officeDocument/2006/relationships/image" Target="../media/image69.png"/><Relationship Id="rId25" Type="http://schemas.openxmlformats.org/officeDocument/2006/relationships/image" Target="../media/image76.png"/><Relationship Id="rId33" Type="http://schemas.openxmlformats.org/officeDocument/2006/relationships/image" Target="../media/image82.png"/><Relationship Id="rId38" Type="http://schemas.openxmlformats.org/officeDocument/2006/relationships/image" Target="../media/image87.png"/><Relationship Id="rId46" Type="http://schemas.openxmlformats.org/officeDocument/2006/relationships/image" Target="../media/image89.png"/><Relationship Id="rId59" Type="http://schemas.openxmlformats.org/officeDocument/2006/relationships/image" Target="../media/image101.png"/><Relationship Id="rId67" Type="http://schemas.openxmlformats.org/officeDocument/2006/relationships/image" Target="../media/image59.png"/><Relationship Id="rId20" Type="http://schemas.openxmlformats.org/officeDocument/2006/relationships/image" Target="../media/image71.png"/><Relationship Id="rId41" Type="http://schemas.openxmlformats.org/officeDocument/2006/relationships/image" Target="../media/image44.png"/><Relationship Id="rId54" Type="http://schemas.openxmlformats.org/officeDocument/2006/relationships/image" Target="../media/image96.png"/><Relationship Id="rId62" Type="http://schemas.openxmlformats.org/officeDocument/2006/relationships/image" Target="../media/image104.png"/><Relationship Id="rId70" Type="http://schemas.openxmlformats.org/officeDocument/2006/relationships/image" Target="../media/image110.png"/><Relationship Id="rId75" Type="http://schemas.openxmlformats.org/officeDocument/2006/relationships/image" Target="../media/image115.png"/><Relationship Id="rId83" Type="http://schemas.openxmlformats.org/officeDocument/2006/relationships/image" Target="../media/image122.png"/><Relationship Id="rId88" Type="http://schemas.openxmlformats.org/officeDocument/2006/relationships/image" Target="../media/image127.png"/><Relationship Id="rId1" Type="http://schemas.openxmlformats.org/officeDocument/2006/relationships/tags" Target="../tags/tag22.xml"/><Relationship Id="rId6" Type="http://schemas.openxmlformats.org/officeDocument/2006/relationships/image" Target="../media/image48.png"/><Relationship Id="rId15" Type="http://schemas.openxmlformats.org/officeDocument/2006/relationships/image" Target="../media/image61.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5.png"/><Relationship Id="rId49" Type="http://schemas.openxmlformats.org/officeDocument/2006/relationships/image" Target="../media/image92.png"/><Relationship Id="rId57" Type="http://schemas.openxmlformats.org/officeDocument/2006/relationships/image" Target="../media/image99.png"/><Relationship Id="rId10" Type="http://schemas.openxmlformats.org/officeDocument/2006/relationships/image" Target="../media/image64.png"/><Relationship Id="rId31" Type="http://schemas.openxmlformats.org/officeDocument/2006/relationships/image" Target="../media/image51.png"/><Relationship Id="rId44" Type="http://schemas.openxmlformats.org/officeDocument/2006/relationships/image" Target="../media/image26.png"/><Relationship Id="rId52" Type="http://schemas.openxmlformats.org/officeDocument/2006/relationships/image" Target="../media/image56.png"/><Relationship Id="rId60" Type="http://schemas.openxmlformats.org/officeDocument/2006/relationships/image" Target="../media/image102.png"/><Relationship Id="rId65" Type="http://schemas.openxmlformats.org/officeDocument/2006/relationships/image" Target="../media/image107.png"/><Relationship Id="rId73" Type="http://schemas.openxmlformats.org/officeDocument/2006/relationships/image" Target="../media/image113.png"/><Relationship Id="rId78" Type="http://schemas.openxmlformats.org/officeDocument/2006/relationships/image" Target="../media/image118.png"/><Relationship Id="rId81" Type="http://schemas.openxmlformats.org/officeDocument/2006/relationships/image" Target="../media/image120.png"/><Relationship Id="rId86" Type="http://schemas.openxmlformats.org/officeDocument/2006/relationships/image" Target="../media/image125.png"/></Relationships>
</file>

<file path=ppt/slides/_rels/slide1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png"/><Relationship Id="rId3" Type="http://schemas.openxmlformats.org/officeDocument/2006/relationships/oleObject" Target="../embeddings/oleObject21.bin"/><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5" Type="http://schemas.openxmlformats.org/officeDocument/2006/relationships/image" Target="../media/image148.png"/><Relationship Id="rId2" Type="http://schemas.openxmlformats.org/officeDocument/2006/relationships/slideLayout" Target="../slideLayouts/slideLayout3.xml"/><Relationship Id="rId16" Type="http://schemas.openxmlformats.org/officeDocument/2006/relationships/image" Target="../media/image139.png"/><Relationship Id="rId20" Type="http://schemas.openxmlformats.org/officeDocument/2006/relationships/image" Target="../media/image143.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7.emf"/><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52.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153.png"/><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01.10.2023</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212334" y="1988514"/>
            <a:ext cx="2902509" cy="3649319"/>
          </a:xfrm>
        </p:spPr>
        <p:txBody>
          <a:bodyPr/>
          <a:lstStyle/>
          <a:p>
            <a:pPr marL="285750" indent="-285750">
              <a:buFont typeface="Arial" panose="020B0604020202020204" pitchFamily="34" charset="0"/>
              <a:buChar char="•"/>
            </a:pPr>
            <a:r>
              <a:rPr lang="en-US" sz="1600" dirty="0"/>
              <a:t>80 Named Partners</a:t>
            </a:r>
          </a:p>
          <a:p>
            <a:pPr marL="285750" indent="-285750">
              <a:buFont typeface="Arial" panose="020B0604020202020204" pitchFamily="34" charset="0"/>
              <a:buChar char="•"/>
            </a:pPr>
            <a:r>
              <a:rPr lang="en-US" sz="1600" dirty="0"/>
              <a:t>246 (+143) companies participating in CAMARA</a:t>
            </a:r>
          </a:p>
          <a:p>
            <a:pPr marL="285750" indent="-285750">
              <a:buFont typeface="Arial" panose="020B0604020202020204" pitchFamily="34" charset="0"/>
              <a:buChar char="•"/>
            </a:pPr>
            <a:r>
              <a:rPr lang="en-US" sz="1600" dirty="0"/>
              <a:t>14 Active API development repos </a:t>
            </a:r>
          </a:p>
          <a:p>
            <a:pPr marL="285750" indent="-285750">
              <a:buFont typeface="Arial" panose="020B0604020202020204" pitchFamily="34" charset="0"/>
              <a:buChar char="•"/>
            </a:pPr>
            <a:r>
              <a:rPr lang="en-US" sz="1600" dirty="0"/>
              <a:t>130+ regular participants in Open Steering Calls</a:t>
            </a:r>
          </a:p>
          <a:p>
            <a:pPr marL="285750" indent="-285750">
              <a:buFont typeface="Arial" panose="020B0604020202020204" pitchFamily="34" charset="0"/>
              <a:buChar char="•"/>
            </a:pPr>
            <a:r>
              <a:rPr lang="en-US" sz="1600" dirty="0"/>
              <a:t>739 (+793) people joined CAMARA</a:t>
            </a:r>
          </a:p>
          <a:p>
            <a:pPr marL="285750" indent="-285750">
              <a:buFont typeface="Arial" panose="020B0604020202020204" pitchFamily="34" charset="0"/>
              <a:buChar char="•"/>
            </a:pPr>
            <a:r>
              <a:rPr lang="en-US" sz="1600" dirty="0"/>
              <a:t>Development ”home” for GSMA Open Gateway</a:t>
            </a:r>
          </a:p>
          <a:p>
            <a:pPr marL="285750" indent="-285750">
              <a:buFont typeface="Arial" panose="020B0604020202020204" pitchFamily="34" charset="0"/>
              <a:buChar char="•"/>
            </a:pPr>
            <a:endParaRPr lang="de-DE" sz="1600" dirty="0"/>
          </a:p>
        </p:txBody>
      </p:sp>
      <p:pic>
        <p:nvPicPr>
          <p:cNvPr id="6" name="Grafik 5">
            <a:extLst>
              <a:ext uri="{FF2B5EF4-FFF2-40B4-BE49-F238E27FC236}">
                <a16:creationId xmlns:a16="http://schemas.microsoft.com/office/drawing/2014/main" id="{63FED971-2D86-121A-666C-40F55683012F}"/>
              </a:ext>
            </a:extLst>
          </p:cNvPr>
          <p:cNvPicPr>
            <a:picLocks noChangeAspect="1"/>
          </p:cNvPicPr>
          <p:nvPr/>
        </p:nvPicPr>
        <p:blipFill>
          <a:blip r:embed="rId5"/>
          <a:stretch>
            <a:fillRect/>
          </a:stretch>
        </p:blipFill>
        <p:spPr>
          <a:xfrm>
            <a:off x="407232" y="2202861"/>
            <a:ext cx="7460053" cy="2970501"/>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10706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44" name="Gruppieren 43">
            <a:extLst>
              <a:ext uri="{FF2B5EF4-FFF2-40B4-BE49-F238E27FC236}">
                <a16:creationId xmlns:a16="http://schemas.microsoft.com/office/drawing/2014/main" id="{769B114A-5218-D89A-9C73-1BEFD15EE8A0}"/>
              </a:ext>
            </a:extLst>
          </p:cNvPr>
          <p:cNvGrpSpPr/>
          <p:nvPr/>
        </p:nvGrpSpPr>
        <p:grpSpPr>
          <a:xfrm>
            <a:off x="318104" y="3562841"/>
            <a:ext cx="10947356" cy="888970"/>
            <a:chOff x="318104" y="3562841"/>
            <a:chExt cx="10947356" cy="888970"/>
          </a:xfrm>
        </p:grpSpPr>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5"/>
            <a:stretch>
              <a:fillRect/>
            </a:stretch>
          </p:blipFill>
          <p:spPr>
            <a:xfrm>
              <a:off x="1740082" y="3930845"/>
              <a:ext cx="978772" cy="152962"/>
            </a:xfrm>
            <a:prstGeom prst="rect">
              <a:avLst/>
            </a:prstGeom>
          </p:spPr>
        </p:pic>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6"/>
            <a:stretch>
              <a:fillRect/>
            </a:stretch>
          </p:blipFill>
          <p:spPr>
            <a:xfrm>
              <a:off x="9496226" y="3760341"/>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7"/>
            <a:stretch>
              <a:fillRect/>
            </a:stretch>
          </p:blipFill>
          <p:spPr>
            <a:xfrm>
              <a:off x="4790522" y="3562841"/>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8"/>
            <a:stretch>
              <a:fillRect/>
            </a:stretch>
          </p:blipFill>
          <p:spPr>
            <a:xfrm>
              <a:off x="8822433" y="3870114"/>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9"/>
            <a:stretch>
              <a:fillRect/>
            </a:stretch>
          </p:blipFill>
          <p:spPr>
            <a:xfrm>
              <a:off x="6519529" y="3734411"/>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10"/>
            <a:stretch>
              <a:fillRect/>
            </a:stretch>
          </p:blipFill>
          <p:spPr>
            <a:xfrm>
              <a:off x="10431712" y="3878726"/>
              <a:ext cx="833748" cy="257201"/>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3729204" y="3869592"/>
              <a:ext cx="1224763" cy="275468"/>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11"/>
            <a:stretch>
              <a:fillRect/>
            </a:stretch>
          </p:blipFill>
          <p:spPr>
            <a:xfrm>
              <a:off x="7938822" y="3863767"/>
              <a:ext cx="771390" cy="287118"/>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12"/>
            <a:stretch>
              <a:fillRect/>
            </a:stretch>
          </p:blipFill>
          <p:spPr>
            <a:xfrm>
              <a:off x="2705219" y="3749383"/>
              <a:ext cx="1035283" cy="515887"/>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13"/>
            <a:stretch>
              <a:fillRect/>
            </a:stretch>
          </p:blipFill>
          <p:spPr>
            <a:xfrm>
              <a:off x="5956666" y="3746404"/>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14"/>
            <a:stretch>
              <a:fillRect/>
            </a:stretch>
          </p:blipFill>
          <p:spPr>
            <a:xfrm>
              <a:off x="7280500" y="3803588"/>
              <a:ext cx="531582" cy="407477"/>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15"/>
            <a:stretch>
              <a:fillRect/>
            </a:stretch>
          </p:blipFill>
          <p:spPr>
            <a:xfrm>
              <a:off x="318104" y="3896304"/>
              <a:ext cx="1253897" cy="222044"/>
            </a:xfrm>
            <a:prstGeom prst="rect">
              <a:avLst/>
            </a:prstGeom>
          </p:spPr>
        </p:pic>
      </p:grpSp>
      <p:grpSp>
        <p:nvGrpSpPr>
          <p:cNvPr id="87" name="Gruppieren 86">
            <a:extLst>
              <a:ext uri="{FF2B5EF4-FFF2-40B4-BE49-F238E27FC236}">
                <a16:creationId xmlns:a16="http://schemas.microsoft.com/office/drawing/2014/main" id="{C00560F3-2381-A42C-92B6-3244FADD05DE}"/>
              </a:ext>
            </a:extLst>
          </p:cNvPr>
          <p:cNvGrpSpPr/>
          <p:nvPr/>
        </p:nvGrpSpPr>
        <p:grpSpPr>
          <a:xfrm>
            <a:off x="259606" y="2876802"/>
            <a:ext cx="11170000" cy="1072157"/>
            <a:chOff x="259606" y="2876802"/>
            <a:chExt cx="11170000" cy="1072157"/>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16"/>
            <a:stretch>
              <a:fillRect/>
            </a:stretch>
          </p:blipFill>
          <p:spPr>
            <a:xfrm>
              <a:off x="1498206" y="3141250"/>
              <a:ext cx="501757" cy="543261"/>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17"/>
            <a:stretch>
              <a:fillRect/>
            </a:stretch>
          </p:blipFill>
          <p:spPr>
            <a:xfrm>
              <a:off x="259606" y="3243479"/>
              <a:ext cx="1127007" cy="338802"/>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18"/>
            <a:stretch>
              <a:fillRect/>
            </a:stretch>
          </p:blipFill>
          <p:spPr>
            <a:xfrm>
              <a:off x="7193936" y="3279843"/>
              <a:ext cx="1312871" cy="266075"/>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19"/>
            <a:stretch>
              <a:fillRect/>
            </a:stretch>
          </p:blipFill>
          <p:spPr>
            <a:xfrm>
              <a:off x="6161792" y="3183741"/>
              <a:ext cx="1024065" cy="45827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72101" y="3341174"/>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22"/>
            <a:stretch>
              <a:fillRect/>
            </a:stretch>
          </p:blipFill>
          <p:spPr>
            <a:xfrm>
              <a:off x="5163055" y="3293165"/>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23"/>
            <a:stretch>
              <a:fillRect/>
            </a:stretch>
          </p:blipFill>
          <p:spPr>
            <a:xfrm>
              <a:off x="1999417" y="3234864"/>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24"/>
            <a:stretch>
              <a:fillRect/>
            </a:stretch>
          </p:blipFill>
          <p:spPr>
            <a:xfrm>
              <a:off x="10793885" y="3163555"/>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25"/>
            <a:stretch>
              <a:fillRect/>
            </a:stretch>
          </p:blipFill>
          <p:spPr>
            <a:xfrm>
              <a:off x="4132593" y="2876802"/>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26"/>
            <a:stretch>
              <a:fillRect/>
            </a:stretch>
          </p:blipFill>
          <p:spPr>
            <a:xfrm>
              <a:off x="8514886" y="3266291"/>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27"/>
            <a:stretch>
              <a:fillRect/>
            </a:stretch>
          </p:blipFill>
          <p:spPr>
            <a:xfrm>
              <a:off x="9351339" y="3147876"/>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28"/>
            <a:stretch>
              <a:fillRect/>
            </a:stretch>
          </p:blipFill>
          <p:spPr>
            <a:xfrm>
              <a:off x="9889426" y="3205111"/>
              <a:ext cx="896375" cy="415538"/>
            </a:xfrm>
            <a:prstGeom prst="rect">
              <a:avLst/>
            </a:prstGeom>
          </p:spPr>
        </p:pic>
      </p:grpSp>
      <p:grpSp>
        <p:nvGrpSpPr>
          <p:cNvPr id="94" name="Gruppieren 93">
            <a:extLst>
              <a:ext uri="{FF2B5EF4-FFF2-40B4-BE49-F238E27FC236}">
                <a16:creationId xmlns:a16="http://schemas.microsoft.com/office/drawing/2014/main" id="{606C0CC9-1908-86AE-DCC6-CB8DC172EAEE}"/>
              </a:ext>
            </a:extLst>
          </p:cNvPr>
          <p:cNvGrpSpPr/>
          <p:nvPr/>
        </p:nvGrpSpPr>
        <p:grpSpPr>
          <a:xfrm>
            <a:off x="292174" y="4007528"/>
            <a:ext cx="10948301" cy="1177379"/>
            <a:chOff x="292174" y="4007528"/>
            <a:chExt cx="10948301" cy="1177379"/>
          </a:xfrm>
        </p:grpSpPr>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29"/>
            <a:stretch>
              <a:fillRect/>
            </a:stretch>
          </p:blipFill>
          <p:spPr>
            <a:xfrm>
              <a:off x="292174" y="4406636"/>
              <a:ext cx="906476" cy="379163"/>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30"/>
            <a:stretch>
              <a:fillRect/>
            </a:stretch>
          </p:blipFill>
          <p:spPr>
            <a:xfrm>
              <a:off x="2695336" y="4245518"/>
              <a:ext cx="1246933" cy="701399"/>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31"/>
            <a:stretch>
              <a:fillRect/>
            </a:stretch>
          </p:blipFill>
          <p:spPr>
            <a:xfrm>
              <a:off x="7269082" y="4284599"/>
              <a:ext cx="623237" cy="623237"/>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32"/>
            <a:stretch>
              <a:fillRect/>
            </a:stretch>
          </p:blipFill>
          <p:spPr>
            <a:xfrm>
              <a:off x="1284023" y="4366037"/>
              <a:ext cx="1325940" cy="460361"/>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33"/>
            <a:stretch>
              <a:fillRect/>
            </a:stretch>
          </p:blipFill>
          <p:spPr>
            <a:xfrm>
              <a:off x="4027642" y="4007528"/>
              <a:ext cx="1177379" cy="117737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34"/>
            <a:stretch>
              <a:fillRect/>
            </a:stretch>
          </p:blipFill>
          <p:spPr>
            <a:xfrm>
              <a:off x="5290394" y="4424992"/>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35"/>
            <a:stretch>
              <a:fillRect/>
            </a:stretch>
          </p:blipFill>
          <p:spPr>
            <a:xfrm>
              <a:off x="10226596" y="4520621"/>
              <a:ext cx="1013879" cy="151192"/>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36"/>
            <a:stretch>
              <a:fillRect/>
            </a:stretch>
          </p:blipFill>
          <p:spPr>
            <a:xfrm>
              <a:off x="6309075" y="4158900"/>
              <a:ext cx="874634" cy="874634"/>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37"/>
            <a:stretch>
              <a:fillRect/>
            </a:stretch>
          </p:blipFill>
          <p:spPr>
            <a:xfrm>
              <a:off x="9211169" y="4203959"/>
              <a:ext cx="784516" cy="784516"/>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38"/>
            <a:stretch>
              <a:fillRect/>
            </a:stretch>
          </p:blipFill>
          <p:spPr>
            <a:xfrm>
              <a:off x="8053103" y="4484919"/>
              <a:ext cx="985665" cy="222596"/>
            </a:xfrm>
            <a:prstGeom prst="rect">
              <a:avLst/>
            </a:prstGeom>
          </p:spPr>
        </p:pic>
      </p:grpSp>
      <p:grpSp>
        <p:nvGrpSpPr>
          <p:cNvPr id="96" name="Gruppieren 95">
            <a:extLst>
              <a:ext uri="{FF2B5EF4-FFF2-40B4-BE49-F238E27FC236}">
                <a16:creationId xmlns:a16="http://schemas.microsoft.com/office/drawing/2014/main" id="{1A58A0EA-2B96-7864-6F7B-A5D55D060C24}"/>
              </a:ext>
            </a:extLst>
          </p:cNvPr>
          <p:cNvGrpSpPr/>
          <p:nvPr/>
        </p:nvGrpSpPr>
        <p:grpSpPr>
          <a:xfrm>
            <a:off x="312375" y="5293118"/>
            <a:ext cx="11055796" cy="929276"/>
            <a:chOff x="312375" y="5293118"/>
            <a:chExt cx="11055796" cy="929276"/>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39"/>
            <a:stretch>
              <a:fillRect/>
            </a:stretch>
          </p:blipFill>
          <p:spPr>
            <a:xfrm>
              <a:off x="3802971" y="5293118"/>
              <a:ext cx="1652046" cy="929276"/>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81565" y="547855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076122" y="533964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42"/>
            <a:stretch>
              <a:fillRect/>
            </a:stretch>
          </p:blipFill>
          <p:spPr>
            <a:xfrm>
              <a:off x="1268731"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43"/>
            <a:stretch>
              <a:fillRect/>
            </a:stretch>
          </p:blipFill>
          <p:spPr>
            <a:xfrm>
              <a:off x="5096694" y="5542859"/>
              <a:ext cx="1305717" cy="429795"/>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44"/>
            <a:stretch>
              <a:fillRect/>
            </a:stretch>
          </p:blipFill>
          <p:spPr>
            <a:xfrm>
              <a:off x="6484034"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45"/>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46"/>
            <a:stretch>
              <a:fillRect/>
            </a:stretch>
          </p:blipFill>
          <p:spPr>
            <a:xfrm>
              <a:off x="7332796" y="5534038"/>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47"/>
            <a:stretch>
              <a:fillRect/>
            </a:stretch>
          </p:blipFill>
          <p:spPr>
            <a:xfrm>
              <a:off x="312375" y="5632320"/>
              <a:ext cx="840229" cy="250872"/>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48"/>
            <a:stretch>
              <a:fillRect/>
            </a:stretch>
          </p:blipFill>
          <p:spPr>
            <a:xfrm>
              <a:off x="2022401"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49"/>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50"/>
            <a:stretch>
              <a:fillRect/>
            </a:stretch>
          </p:blipFill>
          <p:spPr>
            <a:xfrm>
              <a:off x="9773359" y="5676160"/>
              <a:ext cx="897557" cy="163192"/>
            </a:xfrm>
            <a:prstGeom prst="rect">
              <a:avLst/>
            </a:prstGeom>
          </p:spPr>
        </p:pic>
      </p:grpSp>
      <p:grpSp>
        <p:nvGrpSpPr>
          <p:cNvPr id="108" name="Gruppieren 107">
            <a:extLst>
              <a:ext uri="{FF2B5EF4-FFF2-40B4-BE49-F238E27FC236}">
                <a16:creationId xmlns:a16="http://schemas.microsoft.com/office/drawing/2014/main" id="{E65F84CE-4556-1474-4B6B-9EA84EAC2175}"/>
              </a:ext>
            </a:extLst>
          </p:cNvPr>
          <p:cNvGrpSpPr/>
          <p:nvPr/>
        </p:nvGrpSpPr>
        <p:grpSpPr>
          <a:xfrm>
            <a:off x="219221" y="2330151"/>
            <a:ext cx="11071463" cy="740918"/>
            <a:chOff x="219221" y="2330151"/>
            <a:chExt cx="11071463" cy="740918"/>
          </a:xfrm>
        </p:grpSpPr>
        <p:pic>
          <p:nvPicPr>
            <p:cNvPr id="101" name="Grafik 100" descr="Ein Bild, das Schrift, Grafiken, Logo, Grafikdesign enthält.&#10;&#10;Automatisch generierte Beschreibung">
              <a:extLst>
                <a:ext uri="{FF2B5EF4-FFF2-40B4-BE49-F238E27FC236}">
                  <a16:creationId xmlns:a16="http://schemas.microsoft.com/office/drawing/2014/main" id="{64319413-8C34-1115-9595-FD442C60808D}"/>
                </a:ext>
              </a:extLst>
            </p:cNvPr>
            <p:cNvPicPr>
              <a:picLocks noChangeAspect="1"/>
            </p:cNvPicPr>
            <p:nvPr/>
          </p:nvPicPr>
          <p:blipFill>
            <a:blip r:embed="rId51"/>
            <a:stretch>
              <a:fillRect/>
            </a:stretch>
          </p:blipFill>
          <p:spPr>
            <a:xfrm>
              <a:off x="3797718" y="2461310"/>
              <a:ext cx="995628" cy="478600"/>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52"/>
            <a:stretch>
              <a:fillRect/>
            </a:stretch>
          </p:blipFill>
          <p:spPr>
            <a:xfrm>
              <a:off x="1952354" y="2461310"/>
              <a:ext cx="1180323" cy="478600"/>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53"/>
            <a:stretch>
              <a:fillRect/>
            </a:stretch>
          </p:blipFill>
          <p:spPr>
            <a:xfrm>
              <a:off x="219221" y="2488142"/>
              <a:ext cx="1051991" cy="424936"/>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54"/>
            <a:stretch>
              <a:fillRect/>
            </a:stretch>
          </p:blipFill>
          <p:spPr>
            <a:xfrm>
              <a:off x="10654963" y="2645150"/>
              <a:ext cx="635721" cy="110921"/>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55"/>
            <a:stretch>
              <a:fillRect/>
            </a:stretch>
          </p:blipFill>
          <p:spPr>
            <a:xfrm>
              <a:off x="1263123" y="2643523"/>
              <a:ext cx="756401" cy="114174"/>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56"/>
            <a:stretch>
              <a:fillRect/>
            </a:stretch>
          </p:blipFill>
          <p:spPr>
            <a:xfrm>
              <a:off x="7185080" y="2542790"/>
              <a:ext cx="599128" cy="315641"/>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57"/>
            <a:stretch>
              <a:fillRect/>
            </a:stretch>
          </p:blipFill>
          <p:spPr>
            <a:xfrm>
              <a:off x="7767877" y="2330151"/>
              <a:ext cx="740918" cy="740918"/>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58"/>
            <a:stretch>
              <a:fillRect/>
            </a:stretch>
          </p:blipFill>
          <p:spPr>
            <a:xfrm>
              <a:off x="6471098" y="2499509"/>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59"/>
            <a:stretch>
              <a:fillRect/>
            </a:stretch>
          </p:blipFill>
          <p:spPr>
            <a:xfrm>
              <a:off x="8359394" y="2527741"/>
              <a:ext cx="988174" cy="345739"/>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60"/>
            <a:stretch>
              <a:fillRect/>
            </a:stretch>
          </p:blipFill>
          <p:spPr>
            <a:xfrm>
              <a:off x="10188747" y="2488170"/>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61"/>
            <a:stretch>
              <a:fillRect/>
            </a:stretch>
          </p:blipFill>
          <p:spPr>
            <a:xfrm>
              <a:off x="9292218" y="2561082"/>
              <a:ext cx="879906" cy="279056"/>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62"/>
            <a:stretch>
              <a:fillRect/>
            </a:stretch>
          </p:blipFill>
          <p:spPr>
            <a:xfrm>
              <a:off x="4752729" y="2527922"/>
              <a:ext cx="831721" cy="345376"/>
            </a:xfrm>
            <a:prstGeom prst="rect">
              <a:avLst/>
            </a:prstGeom>
          </p:spPr>
        </p:pic>
        <p:pic>
          <p:nvPicPr>
            <p:cNvPr id="15" name="Grafik 14" descr="Ein Bild, das Schwarz, Dunkelheit enthält.&#10;&#10;Automatisch generierte Beschreibung">
              <a:extLst>
                <a:ext uri="{FF2B5EF4-FFF2-40B4-BE49-F238E27FC236}">
                  <a16:creationId xmlns:a16="http://schemas.microsoft.com/office/drawing/2014/main" id="{75C67BAA-5650-D811-31D2-837B1F6A7D5E}"/>
                </a:ext>
              </a:extLst>
            </p:cNvPr>
            <p:cNvPicPr>
              <a:picLocks noChangeAspect="1"/>
            </p:cNvPicPr>
            <p:nvPr/>
          </p:nvPicPr>
          <p:blipFill>
            <a:blip r:embed="rId63"/>
            <a:stretch>
              <a:fillRect/>
            </a:stretch>
          </p:blipFill>
          <p:spPr>
            <a:xfrm>
              <a:off x="2978099" y="2461310"/>
              <a:ext cx="851486" cy="478600"/>
            </a:xfrm>
            <a:prstGeom prst="rect">
              <a:avLst/>
            </a:prstGeom>
          </p:spPr>
        </p:pic>
        <p:pic>
          <p:nvPicPr>
            <p:cNvPr id="104" name="Grafik 103" descr="Ein Bild, das Schrift, Grafiken, Logo, Screenshot enthält.&#10;&#10;Automatisch generierte Beschreibung">
              <a:extLst>
                <a:ext uri="{FF2B5EF4-FFF2-40B4-BE49-F238E27FC236}">
                  <a16:creationId xmlns:a16="http://schemas.microsoft.com/office/drawing/2014/main" id="{DA89AD5B-BE1B-2216-98CC-1954A91688E5}"/>
                </a:ext>
              </a:extLst>
            </p:cNvPr>
            <p:cNvPicPr>
              <a:picLocks noChangeAspect="1"/>
            </p:cNvPicPr>
            <p:nvPr/>
          </p:nvPicPr>
          <p:blipFill>
            <a:blip r:embed="rId64"/>
            <a:stretch>
              <a:fillRect/>
            </a:stretch>
          </p:blipFill>
          <p:spPr>
            <a:xfrm>
              <a:off x="5625956" y="2479127"/>
              <a:ext cx="774869" cy="442967"/>
            </a:xfrm>
            <a:prstGeom prst="rect">
              <a:avLst/>
            </a:prstGeom>
          </p:spPr>
        </p:pic>
      </p:grpSp>
      <p:grpSp>
        <p:nvGrpSpPr>
          <p:cNvPr id="110" name="Gruppieren 109">
            <a:extLst>
              <a:ext uri="{FF2B5EF4-FFF2-40B4-BE49-F238E27FC236}">
                <a16:creationId xmlns:a16="http://schemas.microsoft.com/office/drawing/2014/main" id="{FB73C022-7DF5-A3F4-E86E-0C4DCC46BA16}"/>
              </a:ext>
            </a:extLst>
          </p:cNvPr>
          <p:cNvGrpSpPr/>
          <p:nvPr/>
        </p:nvGrpSpPr>
        <p:grpSpPr>
          <a:xfrm>
            <a:off x="291630" y="4679010"/>
            <a:ext cx="11173883" cy="996816"/>
            <a:chOff x="291630" y="4679010"/>
            <a:chExt cx="11173883" cy="996816"/>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65"/>
            <a:stretch>
              <a:fillRect/>
            </a:stretch>
          </p:blipFill>
          <p:spPr>
            <a:xfrm>
              <a:off x="291630" y="5056850"/>
              <a:ext cx="1035820" cy="241136"/>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412346"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67"/>
            <a:stretch>
              <a:fillRect/>
            </a:stretch>
          </p:blipFill>
          <p:spPr>
            <a:xfrm>
              <a:off x="4132593" y="4852213"/>
              <a:ext cx="650411" cy="65041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68"/>
            <a:stretch>
              <a:fillRect/>
            </a:stretch>
          </p:blipFill>
          <p:spPr>
            <a:xfrm>
              <a:off x="7674317" y="4942088"/>
              <a:ext cx="1086887" cy="470661"/>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69"/>
            <a:stretch>
              <a:fillRect/>
            </a:stretch>
          </p:blipFill>
          <p:spPr>
            <a:xfrm>
              <a:off x="9037624" y="4779629"/>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70"/>
            <a:stretch>
              <a:fillRect/>
            </a:stretch>
          </p:blipFill>
          <p:spPr>
            <a:xfrm>
              <a:off x="1288914" y="4993148"/>
              <a:ext cx="1178421" cy="368541"/>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71"/>
            <a:stretch>
              <a:fillRect/>
            </a:stretch>
          </p:blipFill>
          <p:spPr>
            <a:xfrm>
              <a:off x="3031813" y="5001087"/>
              <a:ext cx="1906285" cy="352663"/>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72"/>
            <a:stretch>
              <a:fillRect/>
            </a:stretch>
          </p:blipFill>
          <p:spPr>
            <a:xfrm>
              <a:off x="6781305" y="4985961"/>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73"/>
            <a:stretch>
              <a:fillRect/>
            </a:stretch>
          </p:blipFill>
          <p:spPr>
            <a:xfrm>
              <a:off x="10615568" y="4679010"/>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74"/>
            <a:stretch>
              <a:fillRect/>
            </a:stretch>
          </p:blipFill>
          <p:spPr>
            <a:xfrm>
              <a:off x="4714362" y="5075136"/>
              <a:ext cx="877586" cy="204565"/>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75"/>
            <a:stretch>
              <a:fillRect/>
            </a:stretch>
          </p:blipFill>
          <p:spPr>
            <a:xfrm>
              <a:off x="10079712" y="4802761"/>
              <a:ext cx="749315" cy="74931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76"/>
            <a:stretch>
              <a:fillRect/>
            </a:stretch>
          </p:blipFill>
          <p:spPr>
            <a:xfrm>
              <a:off x="8798554" y="4898215"/>
              <a:ext cx="392140" cy="558407"/>
            </a:xfrm>
            <a:prstGeom prst="rect">
              <a:avLst/>
            </a:prstGeom>
          </p:spPr>
        </p:pic>
        <p:pic>
          <p:nvPicPr>
            <p:cNvPr id="106" name="Grafik 105" descr="Ein Bild, das Grafiken, Schrift, Grafikdesign, Logo enthält.&#10;&#10;Automatisch generierte Beschreibung">
              <a:extLst>
                <a:ext uri="{FF2B5EF4-FFF2-40B4-BE49-F238E27FC236}">
                  <a16:creationId xmlns:a16="http://schemas.microsoft.com/office/drawing/2014/main" id="{1D836446-6AD4-B58E-4CFF-9B2B2315509F}"/>
                </a:ext>
              </a:extLst>
            </p:cNvPr>
            <p:cNvPicPr>
              <a:picLocks noChangeAspect="1"/>
            </p:cNvPicPr>
            <p:nvPr/>
          </p:nvPicPr>
          <p:blipFill>
            <a:blip r:embed="rId77"/>
            <a:stretch>
              <a:fillRect/>
            </a:stretch>
          </p:blipFill>
          <p:spPr>
            <a:xfrm>
              <a:off x="5745155" y="5099172"/>
              <a:ext cx="832029" cy="156493"/>
            </a:xfrm>
            <a:prstGeom prst="rect">
              <a:avLst/>
            </a:prstGeom>
          </p:spPr>
        </p:pic>
      </p:grpSp>
      <p:grpSp>
        <p:nvGrpSpPr>
          <p:cNvPr id="109" name="Gruppieren 108">
            <a:extLst>
              <a:ext uri="{FF2B5EF4-FFF2-40B4-BE49-F238E27FC236}">
                <a16:creationId xmlns:a16="http://schemas.microsoft.com/office/drawing/2014/main" id="{40413CCB-A79C-A68A-BDEB-C87D938640C6}"/>
              </a:ext>
            </a:extLst>
          </p:cNvPr>
          <p:cNvGrpSpPr/>
          <p:nvPr/>
        </p:nvGrpSpPr>
        <p:grpSpPr>
          <a:xfrm>
            <a:off x="321762" y="1719780"/>
            <a:ext cx="11143751" cy="784516"/>
            <a:chOff x="321762" y="1719780"/>
            <a:chExt cx="11143751" cy="784516"/>
          </a:xfrm>
        </p:grpSpPr>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78"/>
            <a:stretch>
              <a:fillRect/>
            </a:stretch>
          </p:blipFill>
          <p:spPr>
            <a:xfrm>
              <a:off x="9211169" y="1919696"/>
              <a:ext cx="1296966" cy="384685"/>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6472157" y="1719780"/>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80"/>
            <a:stretch>
              <a:fillRect/>
            </a:stretch>
          </p:blipFill>
          <p:spPr>
            <a:xfrm>
              <a:off x="5160876" y="1978956"/>
              <a:ext cx="1220630" cy="266165"/>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81"/>
            <a:stretch>
              <a:fillRect/>
            </a:stretch>
          </p:blipFill>
          <p:spPr>
            <a:xfrm>
              <a:off x="7301863" y="1904136"/>
              <a:ext cx="693972" cy="415805"/>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82"/>
            <a:stretch>
              <a:fillRect/>
            </a:stretch>
          </p:blipFill>
          <p:spPr>
            <a:xfrm>
              <a:off x="8180862" y="1926605"/>
              <a:ext cx="1039811" cy="370866"/>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83"/>
            <a:stretch>
              <a:fillRect/>
            </a:stretch>
          </p:blipFill>
          <p:spPr>
            <a:xfrm>
              <a:off x="2769433" y="1908660"/>
              <a:ext cx="1155014" cy="406757"/>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84"/>
            <a:stretch>
              <a:fillRect/>
            </a:stretch>
          </p:blipFill>
          <p:spPr>
            <a:xfrm>
              <a:off x="918593" y="1733838"/>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85"/>
            <a:stretch>
              <a:fillRect/>
            </a:stretch>
          </p:blipFill>
          <p:spPr>
            <a:xfrm>
              <a:off x="1674993" y="1984711"/>
              <a:ext cx="965925" cy="254655"/>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86"/>
            <a:stretch>
              <a:fillRect/>
            </a:stretch>
          </p:blipFill>
          <p:spPr>
            <a:xfrm>
              <a:off x="4015098" y="2041811"/>
              <a:ext cx="1055127" cy="140455"/>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87"/>
            <a:stretch>
              <a:fillRect/>
            </a:stretch>
          </p:blipFill>
          <p:spPr>
            <a:xfrm>
              <a:off x="10338506" y="1739619"/>
              <a:ext cx="1127007" cy="744839"/>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88"/>
            <a:stretch>
              <a:fillRect/>
            </a:stretch>
          </p:blipFill>
          <p:spPr>
            <a:xfrm>
              <a:off x="321762" y="2007458"/>
              <a:ext cx="692294" cy="209161"/>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7498544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endParaRPr lang="de-DE" dirty="0"/>
          </a:p>
        </p:txBody>
      </p:sp>
      <p:grpSp>
        <p:nvGrpSpPr>
          <p:cNvPr id="45" name="Gruppieren 44">
            <a:extLst>
              <a:ext uri="{FF2B5EF4-FFF2-40B4-BE49-F238E27FC236}">
                <a16:creationId xmlns:a16="http://schemas.microsoft.com/office/drawing/2014/main" id="{BEEF631A-5EE9-B0A1-614B-D10750CB763F}"/>
              </a:ext>
            </a:extLst>
          </p:cNvPr>
          <p:cNvGrpSpPr/>
          <p:nvPr/>
        </p:nvGrpSpPr>
        <p:grpSpPr>
          <a:xfrm>
            <a:off x="2026435" y="1892078"/>
            <a:ext cx="2023776" cy="4454181"/>
            <a:chOff x="1946021" y="1892078"/>
            <a:chExt cx="2023776" cy="4454181"/>
          </a:xfrm>
        </p:grpSpPr>
        <p:sp>
          <p:nvSpPr>
            <p:cNvPr id="8" name="TextBox 8">
              <a:extLst>
                <a:ext uri="{FF2B5EF4-FFF2-40B4-BE49-F238E27FC236}">
                  <a16:creationId xmlns:a16="http://schemas.microsoft.com/office/drawing/2014/main" id="{0A953785-E519-78B6-ED8D-7943015B543B}"/>
                </a:ext>
              </a:extLst>
            </p:cNvPr>
            <p:cNvSpPr txBox="1"/>
            <p:nvPr/>
          </p:nvSpPr>
          <p:spPr>
            <a:xfrm>
              <a:off x="1946021" y="5515262"/>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Allows users to set mobile connection quality </a:t>
              </a:r>
            </a:p>
            <a:p>
              <a:r>
                <a:rPr lang="en-US" sz="1200" dirty="0">
                  <a:latin typeface="Montserrat Light" panose="00000400000000000000" pitchFamily="2" charset="0"/>
                </a:rPr>
                <a:t>and get notifications</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2147909" y="489690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Quality on Demand</a:t>
              </a:r>
            </a:p>
          </p:txBody>
        </p:sp>
        <p:sp>
          <p:nvSpPr>
            <p:cNvPr id="14" name="Rectangle: Rounded Corners 13">
              <a:extLst>
                <a:ext uri="{FF2B5EF4-FFF2-40B4-BE49-F238E27FC236}">
                  <a16:creationId xmlns:a16="http://schemas.microsoft.com/office/drawing/2014/main" id="{D0BD93B7-6F02-38FE-212E-B5265A99144C}"/>
                </a:ext>
              </a:extLst>
            </p:cNvPr>
            <p:cNvSpPr/>
            <p:nvPr/>
          </p:nvSpPr>
          <p:spPr>
            <a:xfrm>
              <a:off x="2147909" y="33757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Edge Cloud</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2147909" y="18920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Carrier Billing</a:t>
              </a:r>
            </a:p>
            <a:p>
              <a:pPr algn="ctr"/>
              <a:r>
                <a:rPr lang="en-US" sz="1400" dirty="0" err="1">
                  <a:solidFill>
                    <a:srgbClr val="FFFFFF"/>
                  </a:solidFill>
                  <a:latin typeface="Montserrat SemiBold" panose="00000700000000000000" pitchFamily="2" charset="0"/>
                  <a:cs typeface="Arial" panose="020B0604020202020204" pitchFamily="34" charset="0"/>
                </a:rPr>
                <a:t>CheckOut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1973629" y="2512551"/>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26" name="TextBox 33">
              <a:extLst>
                <a:ext uri="{FF2B5EF4-FFF2-40B4-BE49-F238E27FC236}">
                  <a16:creationId xmlns:a16="http://schemas.microsoft.com/office/drawing/2014/main" id="{E78C5FD0-2CE6-6D5F-9079-DD17612D3961}"/>
                </a:ext>
              </a:extLst>
            </p:cNvPr>
            <p:cNvSpPr txBox="1"/>
            <p:nvPr/>
          </p:nvSpPr>
          <p:spPr>
            <a:xfrm>
              <a:off x="1946021" y="3991348"/>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grpSp>
      <p:grpSp>
        <p:nvGrpSpPr>
          <p:cNvPr id="48" name="Gruppieren 47">
            <a:extLst>
              <a:ext uri="{FF2B5EF4-FFF2-40B4-BE49-F238E27FC236}">
                <a16:creationId xmlns:a16="http://schemas.microsoft.com/office/drawing/2014/main" id="{68BE70FB-0C56-BC96-A821-5BEEABE9EA44}"/>
              </a:ext>
            </a:extLst>
          </p:cNvPr>
          <p:cNvGrpSpPr/>
          <p:nvPr/>
        </p:nvGrpSpPr>
        <p:grpSpPr>
          <a:xfrm>
            <a:off x="7532590" y="1892078"/>
            <a:ext cx="1999338" cy="2939403"/>
            <a:chOff x="7338015" y="1892078"/>
            <a:chExt cx="1999338" cy="2939403"/>
          </a:xfrm>
        </p:grpSpPr>
        <p:sp>
          <p:nvSpPr>
            <p:cNvPr id="16" name="Rectangle: Rounded Corners 17">
              <a:extLst>
                <a:ext uri="{FF2B5EF4-FFF2-40B4-BE49-F238E27FC236}">
                  <a16:creationId xmlns:a16="http://schemas.microsoft.com/office/drawing/2014/main" id="{34B33FF2-7C22-61F1-97AF-BAA2A65A59C8}"/>
                </a:ext>
              </a:extLst>
            </p:cNvPr>
            <p:cNvSpPr/>
            <p:nvPr/>
          </p:nvSpPr>
          <p:spPr>
            <a:xfrm>
              <a:off x="7527684" y="18920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7338015" y="2512551"/>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7527684" y="33757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7445262" y="40004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service providers to validate user information with operators</a:t>
              </a:r>
            </a:p>
          </p:txBody>
        </p:sp>
      </p:grpSp>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grpSp>
        <p:nvGrpSpPr>
          <p:cNvPr id="44" name="Gruppieren 43">
            <a:extLst>
              <a:ext uri="{FF2B5EF4-FFF2-40B4-BE49-F238E27FC236}">
                <a16:creationId xmlns:a16="http://schemas.microsoft.com/office/drawing/2014/main" id="{2025E374-2306-0748-4DB8-EC43245BCDA8}"/>
              </a:ext>
            </a:extLst>
          </p:cNvPr>
          <p:cNvGrpSpPr/>
          <p:nvPr/>
        </p:nvGrpSpPr>
        <p:grpSpPr>
          <a:xfrm>
            <a:off x="221736" y="1842531"/>
            <a:ext cx="1968560" cy="4319062"/>
            <a:chOff x="188784" y="1842531"/>
            <a:chExt cx="1968560" cy="4319062"/>
          </a:xfrm>
        </p:grpSpPr>
        <p:sp>
          <p:nvSpPr>
            <p:cNvPr id="10" name="Rectangle: Rounded Corners 14">
              <a:extLst>
                <a:ext uri="{FF2B5EF4-FFF2-40B4-BE49-F238E27FC236}">
                  <a16:creationId xmlns:a16="http://schemas.microsoft.com/office/drawing/2014/main" id="{6AEF91AC-2D8D-6373-63B4-C12FA8C9C454}"/>
                </a:ext>
              </a:extLst>
            </p:cNvPr>
            <p:cNvSpPr/>
            <p:nvPr/>
          </p:nvSpPr>
          <p:spPr>
            <a:xfrm>
              <a:off x="363064" y="489690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238512" y="5515262"/>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280642" y="189207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363064" y="33757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80642" y="39913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 name="Rechteck 3">
              <a:extLst>
                <a:ext uri="{FF2B5EF4-FFF2-40B4-BE49-F238E27FC236}">
                  <a16:creationId xmlns:a16="http://schemas.microsoft.com/office/drawing/2014/main" id="{9D8C861F-3B77-5DEE-404C-E2AF47E212D8}"/>
                </a:ext>
              </a:extLst>
            </p:cNvPr>
            <p:cNvSpPr/>
            <p:nvPr/>
          </p:nvSpPr>
          <p:spPr>
            <a:xfrm>
              <a:off x="189773"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363064" y="18920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188784" y="2520789"/>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grpSp>
      <p:grpSp>
        <p:nvGrpSpPr>
          <p:cNvPr id="46" name="Gruppieren 45">
            <a:extLst>
              <a:ext uri="{FF2B5EF4-FFF2-40B4-BE49-F238E27FC236}">
                <a16:creationId xmlns:a16="http://schemas.microsoft.com/office/drawing/2014/main" id="{923058BC-F12E-DBA6-A99E-19F3566EC5AC}"/>
              </a:ext>
            </a:extLst>
          </p:cNvPr>
          <p:cNvGrpSpPr/>
          <p:nvPr/>
        </p:nvGrpSpPr>
        <p:grpSpPr>
          <a:xfrm>
            <a:off x="3861636" y="1892078"/>
            <a:ext cx="1999338" cy="4278651"/>
            <a:chOff x="3757315" y="1892078"/>
            <a:chExt cx="1999338" cy="4278651"/>
          </a:xfrm>
        </p:grpSpPr>
        <p:sp>
          <p:nvSpPr>
            <p:cNvPr id="6" name="Rectangle: Rounded Corners 7">
              <a:extLst>
                <a:ext uri="{FF2B5EF4-FFF2-40B4-BE49-F238E27FC236}">
                  <a16:creationId xmlns:a16="http://schemas.microsoft.com/office/drawing/2014/main" id="{CE6EC7AC-C274-C712-D8C0-FDD436C12B8E}"/>
                </a:ext>
              </a:extLst>
            </p:cNvPr>
            <p:cNvSpPr/>
            <p:nvPr/>
          </p:nvSpPr>
          <p:spPr>
            <a:xfrm>
              <a:off x="3946984" y="489690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3864562" y="552439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3946984" y="33757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Home Devices </a:t>
              </a:r>
              <a:r>
                <a:rPr lang="en-US" sz="1400" dirty="0" err="1">
                  <a:solidFill>
                    <a:srgbClr val="FFFFFF"/>
                  </a:solidFill>
                  <a:latin typeface="Montserrat SemiBold" panose="00000700000000000000" pitchFamily="2" charset="0"/>
                  <a:cs typeface="Arial" panose="020B0604020202020204" pitchFamily="34" charset="0"/>
                </a:rPr>
                <a:t>QoD</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3822432" y="4000484"/>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 </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3946984" y="18920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Click to Dial</a:t>
              </a:r>
            </a:p>
          </p:txBody>
        </p:sp>
        <p:sp>
          <p:nvSpPr>
            <p:cNvPr id="34" name="TextBox 30">
              <a:extLst>
                <a:ext uri="{FF2B5EF4-FFF2-40B4-BE49-F238E27FC236}">
                  <a16:creationId xmlns:a16="http://schemas.microsoft.com/office/drawing/2014/main" id="{3D039C03-409B-6CB1-C3B7-C4D8E78F6A2A}"/>
                </a:ext>
              </a:extLst>
            </p:cNvPr>
            <p:cNvSpPr txBox="1"/>
            <p:nvPr/>
          </p:nvSpPr>
          <p:spPr>
            <a:xfrm>
              <a:off x="3757315" y="2509096"/>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Establish web-based communication by clicking an object</a:t>
              </a:r>
            </a:p>
          </p:txBody>
        </p:sp>
      </p:grpSp>
      <p:grpSp>
        <p:nvGrpSpPr>
          <p:cNvPr id="49" name="Gruppieren 48">
            <a:extLst>
              <a:ext uri="{FF2B5EF4-FFF2-40B4-BE49-F238E27FC236}">
                <a16:creationId xmlns:a16="http://schemas.microsoft.com/office/drawing/2014/main" id="{4B22D7F8-6D67-E8C3-A5CA-4A23DDB882C6}"/>
              </a:ext>
            </a:extLst>
          </p:cNvPr>
          <p:cNvGrpSpPr/>
          <p:nvPr/>
        </p:nvGrpSpPr>
        <p:grpSpPr>
          <a:xfrm>
            <a:off x="9483397" y="1892078"/>
            <a:ext cx="1784845" cy="2930267"/>
            <a:chOff x="9219781" y="1892078"/>
            <a:chExt cx="1784845" cy="2930267"/>
          </a:xfrm>
        </p:grpSpPr>
        <p:sp>
          <p:nvSpPr>
            <p:cNvPr id="15" name="Rectangle: Rounded Corners 15">
              <a:extLst>
                <a:ext uri="{FF2B5EF4-FFF2-40B4-BE49-F238E27FC236}">
                  <a16:creationId xmlns:a16="http://schemas.microsoft.com/office/drawing/2014/main" id="{6C81E43A-A42E-3537-BBC3-A51E34120375}"/>
                </a:ext>
              </a:extLst>
            </p:cNvPr>
            <p:cNvSpPr/>
            <p:nvPr/>
          </p:nvSpPr>
          <p:spPr>
            <a:xfrm>
              <a:off x="9302203" y="18920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a:t>
              </a:r>
            </a:p>
            <a:p>
              <a:pPr algn="ctr"/>
              <a:r>
                <a:rPr lang="en-US" sz="14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9363427" y="2512551"/>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9302203" y="33757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9219781" y="39913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grpSp>
      <p:grpSp>
        <p:nvGrpSpPr>
          <p:cNvPr id="47" name="Gruppieren 46">
            <a:extLst>
              <a:ext uri="{FF2B5EF4-FFF2-40B4-BE49-F238E27FC236}">
                <a16:creationId xmlns:a16="http://schemas.microsoft.com/office/drawing/2014/main" id="{DDD3FAB9-ABB2-5652-9005-A0AD9245540B}"/>
              </a:ext>
            </a:extLst>
          </p:cNvPr>
          <p:cNvGrpSpPr/>
          <p:nvPr/>
        </p:nvGrpSpPr>
        <p:grpSpPr>
          <a:xfrm>
            <a:off x="5688875" y="1892078"/>
            <a:ext cx="1999338" cy="4460036"/>
            <a:chOff x="5556390" y="1892078"/>
            <a:chExt cx="1999338" cy="4460036"/>
          </a:xfrm>
        </p:grpSpPr>
        <p:sp>
          <p:nvSpPr>
            <p:cNvPr id="12" name="Rectangle: Rounded Corners 10">
              <a:extLst>
                <a:ext uri="{FF2B5EF4-FFF2-40B4-BE49-F238E27FC236}">
                  <a16:creationId xmlns:a16="http://schemas.microsoft.com/office/drawing/2014/main" id="{45E45698-43DF-6570-5E0F-761D74199BF8}"/>
                </a:ext>
              </a:extLst>
            </p:cNvPr>
            <p:cNvSpPr/>
            <p:nvPr/>
          </p:nvSpPr>
          <p:spPr>
            <a:xfrm>
              <a:off x="5746059" y="33757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Identity and Consent </a:t>
              </a:r>
              <a:r>
                <a:rPr lang="en-US" sz="1400" dirty="0" err="1">
                  <a:solidFill>
                    <a:srgbClr val="FFFFFF"/>
                  </a:solidFill>
                  <a:latin typeface="Montserrat SemiBold" panose="00000700000000000000" pitchFamily="2" charset="0"/>
                  <a:cs typeface="Arial" panose="020B0604020202020204" pitchFamily="34" charset="0"/>
                </a:rPr>
                <a:t>Mgmt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5663637" y="40004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5746059" y="189207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Common-</a:t>
              </a:r>
              <a:r>
                <a:rPr lang="en-US" sz="1400" dirty="0" err="1">
                  <a:solidFill>
                    <a:srgbClr val="FFFFFF"/>
                  </a:solidFill>
                  <a:latin typeface="Montserrat SemiBold" panose="00000700000000000000" pitchFamily="2" charset="0"/>
                  <a:cs typeface="Arial" panose="020B0604020202020204" pitchFamily="34" charset="0"/>
                </a:rPr>
                <a:t>alities</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32" name="TextBox 30">
              <a:extLst>
                <a:ext uri="{FF2B5EF4-FFF2-40B4-BE49-F238E27FC236}">
                  <a16:creationId xmlns:a16="http://schemas.microsoft.com/office/drawing/2014/main" id="{2195EE94-68F9-6F60-9E24-CA2616ACD82B}"/>
                </a:ext>
              </a:extLst>
            </p:cNvPr>
            <p:cNvSpPr txBox="1"/>
            <p:nvPr/>
          </p:nvSpPr>
          <p:spPr>
            <a:xfrm>
              <a:off x="5556390" y="2524171"/>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5746059" y="489690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5663637" y="5521117"/>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Add real-time communication capabilities to  applications</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030344"/>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and Hyperscalers</a:t>
            </a:r>
          </a:p>
        </p:txBody>
      </p:sp>
      <p:sp>
        <p:nvSpPr>
          <p:cNvPr id="15" name="Rectangle 4">
            <a:extLst>
              <a:ext uri="{FF2B5EF4-FFF2-40B4-BE49-F238E27FC236}">
                <a16:creationId xmlns:a16="http://schemas.microsoft.com/office/drawing/2014/main" id="{499542B1-FC93-AFFE-D2C6-90657E1E1C95}"/>
              </a:ext>
            </a:extLst>
          </p:cNvPr>
          <p:cNvSpPr/>
          <p:nvPr/>
        </p:nvSpPr>
        <p:spPr>
          <a:xfrm>
            <a:off x="3256644" y="3097756"/>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Creation of Technical Steering Committee (TSC) and strengthening of project governance</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4165168"/>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5232580"/>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Ensuring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030344"/>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097756"/>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165168"/>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
        <p:nvSpPr>
          <p:cNvPr id="21" name="Rectangle 12">
            <a:extLst>
              <a:ext uri="{FF2B5EF4-FFF2-40B4-BE49-F238E27FC236}">
                <a16:creationId xmlns:a16="http://schemas.microsoft.com/office/drawing/2014/main" id="{FD2F003C-1E08-39A5-4AF5-072A9BDF3219}"/>
              </a:ext>
            </a:extLst>
          </p:cNvPr>
          <p:cNvSpPr/>
          <p:nvPr/>
        </p:nvSpPr>
        <p:spPr>
          <a:xfrm>
            <a:off x="1161601" y="5232580"/>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320364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7" ma:contentTypeDescription="Ein neues Dokument erstellen." ma:contentTypeScope="" ma:versionID="e182a991176a11e6fd39ea86269ab0ff">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12521eb311d5836c2c2d10f7da0fff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C7B645B9-A9E2-4EDD-B6E0-BBB9E963FD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1533</Words>
  <Application>Microsoft Office PowerPoint</Application>
  <PresentationFormat>Benutzerdefiniert</PresentationFormat>
  <Paragraphs>215</Paragraphs>
  <Slides>23</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23</vt:i4>
      </vt:variant>
    </vt:vector>
  </HeadingPairs>
  <TitlesOfParts>
    <vt:vector size="33" baseType="lpstr">
      <vt:lpstr>Wingdings 2</vt:lpstr>
      <vt:lpstr>FlexoSoft</vt:lpstr>
      <vt:lpstr>Calibri</vt:lpstr>
      <vt:lpstr>Montserrat SemiBold</vt:lpstr>
      <vt:lpstr>Montserrat Light</vt:lpstr>
      <vt:lpstr>Montserrat</vt:lpstr>
      <vt:lpstr>Open Sans</vt:lpstr>
      <vt:lpstr>Arial</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22</cp:revision>
  <dcterms:created xsi:type="dcterms:W3CDTF">2023-03-22T16:25:12Z</dcterms:created>
  <dcterms:modified xsi:type="dcterms:W3CDTF">2023-10-02T10:26:59Z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